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61" r:id="rId3"/>
    <p:sldId id="282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83" r:id="rId16"/>
    <p:sldId id="273" r:id="rId17"/>
    <p:sldId id="274" r:id="rId18"/>
    <p:sldId id="28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041" autoAdjust="0"/>
  </p:normalViewPr>
  <p:slideViewPr>
    <p:cSldViewPr>
      <p:cViewPr varScale="1">
        <p:scale>
          <a:sx n="45" d="100"/>
          <a:sy n="45" d="100"/>
        </p:scale>
        <p:origin x="210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21F9-B17A-43F4-9A8E-0F6D4B1934A1}" type="datetimeFigureOut">
              <a:rPr lang="nl-NL" smtClean="0"/>
              <a:t>23-5-2017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F15BF-5754-49E0-A92F-0688922A14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97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Snelle opwarming grond, </a:t>
            </a:r>
            <a:r>
              <a:rPr lang="nl-NL" dirty="0" smtClean="0">
                <a:sym typeface="Wingdings" panose="05000000000000000000" pitchFamily="2" charset="2"/>
              </a:rPr>
              <a:t> losse grond, kruimelig en zonder verdichting.</a:t>
            </a:r>
            <a:r>
              <a:rPr lang="nl-NL" baseline="0" dirty="0" smtClean="0">
                <a:sym typeface="Wingdings" panose="05000000000000000000" pitchFamily="2" charset="2"/>
              </a:rPr>
              <a:t> Bovenlaag moet los zijn.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75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Snelle opwarming grond, </a:t>
            </a:r>
            <a:r>
              <a:rPr lang="nl-NL" dirty="0" smtClean="0">
                <a:sym typeface="Wingdings" panose="05000000000000000000" pitchFamily="2" charset="2"/>
              </a:rPr>
              <a:t> losse grond, kruimelig en zonder verdichting.</a:t>
            </a:r>
            <a:r>
              <a:rPr lang="nl-NL" baseline="0" dirty="0" smtClean="0">
                <a:sym typeface="Wingdings" panose="05000000000000000000" pitchFamily="2" charset="2"/>
              </a:rPr>
              <a:t> Bovenlaag moet los zijn. 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600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Zand </a:t>
            </a:r>
            <a:r>
              <a:rPr lang="nl-NL" dirty="0" smtClean="0">
                <a:sym typeface="Wingdings" panose="05000000000000000000" pitchFamily="2" charset="2"/>
              </a:rPr>
              <a:t>snelle</a:t>
            </a:r>
            <a:r>
              <a:rPr lang="nl-NL" baseline="0" dirty="0" smtClean="0">
                <a:sym typeface="Wingdings" panose="05000000000000000000" pitchFamily="2" charset="2"/>
              </a:rPr>
              <a:t> afvoer water, grote korrels met veel </a:t>
            </a:r>
            <a:r>
              <a:rPr lang="nl-NL" baseline="0" dirty="0" err="1" smtClean="0">
                <a:sym typeface="Wingdings" panose="05000000000000000000" pitchFamily="2" charset="2"/>
              </a:rPr>
              <a:t>porien</a:t>
            </a:r>
            <a:r>
              <a:rPr lang="nl-NL" baseline="0" dirty="0" smtClean="0">
                <a:sym typeface="Wingdings" panose="05000000000000000000" pitchFamily="2" charset="2"/>
              </a:rPr>
              <a:t>, bevat weinig voedingsstoffen, snelle opwarming grond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Klei  kleine </a:t>
            </a:r>
            <a:r>
              <a:rPr lang="nl-NL" baseline="0" dirty="0" err="1" smtClean="0">
                <a:sym typeface="Wingdings" panose="05000000000000000000" pitchFamily="2" charset="2"/>
              </a:rPr>
              <a:t>porien</a:t>
            </a:r>
            <a:r>
              <a:rPr lang="nl-NL" baseline="0" dirty="0" smtClean="0">
                <a:sym typeface="Wingdings" panose="05000000000000000000" pitchFamily="2" charset="2"/>
              </a:rPr>
              <a:t>, water vasthoudend +voedingstoffen, slechte verplaatsing van water en lucht. Opwarming grond duurt langer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ADFEA-207D-447B-A735-15FA2D23FB83}" type="slidenum">
              <a:rPr lang="en-US" altLang="nl-NL" smtClean="0"/>
              <a:pPr/>
              <a:t>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61124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Bandenspanning</a:t>
            </a:r>
          </a:p>
          <a:p>
            <a:r>
              <a:rPr lang="nl-NL" dirty="0" smtClean="0"/>
              <a:t>Bij nat weer niet te veel op dezelfde grond rijden.</a:t>
            </a:r>
            <a:r>
              <a:rPr lang="nl-NL" baseline="0" dirty="0" smtClean="0"/>
              <a:t> Liever over kopeinden rijden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ADFEA-207D-447B-A735-15FA2D23FB83}" type="slidenum">
              <a:rPr lang="en-US" altLang="nl-NL" smtClean="0"/>
              <a:pPr/>
              <a:t>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35434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Teelt</a:t>
            </a:r>
            <a:r>
              <a:rPr lang="nl-NL" baseline="0" dirty="0" smtClean="0"/>
              <a:t> van maïs is hierdoor geschikter voor zandgrond</a:t>
            </a:r>
          </a:p>
          <a:p>
            <a:r>
              <a:rPr lang="nl-NL" baseline="0" dirty="0" smtClean="0"/>
              <a:t>Als mais paars wordt </a:t>
            </a:r>
            <a:r>
              <a:rPr lang="nl-NL" baseline="0" dirty="0" smtClean="0">
                <a:sym typeface="Wingdings" panose="05000000000000000000" pitchFamily="2" charset="2"/>
              </a:rPr>
              <a:t> is fosfaat tekort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Nachtvorst  bruinverkleuring bladeren afgestorven en komt niet meer terug.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Grote </a:t>
            </a:r>
            <a:r>
              <a:rPr lang="nl-NL" baseline="0" dirty="0" err="1" smtClean="0">
                <a:sym typeface="Wingdings" panose="05000000000000000000" pitchFamily="2" charset="2"/>
              </a:rPr>
              <a:t>porien</a:t>
            </a:r>
            <a:r>
              <a:rPr lang="nl-NL" baseline="0" dirty="0" smtClean="0">
                <a:sym typeface="Wingdings" panose="05000000000000000000" pitchFamily="2" charset="2"/>
              </a:rPr>
              <a:t>  snelle opwarming maar ook snelle afkoeling  zandgrond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Koude periode bij jeugdgroei bepaalt aantal bladeren, kolfaanleg  6-8 bladstadium </a:t>
            </a:r>
          </a:p>
          <a:p>
            <a:r>
              <a:rPr lang="nl-NL" baseline="0" dirty="0" smtClean="0">
                <a:sym typeface="Wingdings" panose="05000000000000000000" pitchFamily="2" charset="2"/>
              </a:rPr>
              <a:t>Tot 6 bladstadia </a:t>
            </a:r>
            <a:r>
              <a:rPr lang="nl-NL" baseline="0" dirty="0" err="1" smtClean="0">
                <a:sym typeface="Wingdings" panose="05000000000000000000" pitchFamily="2" charset="2"/>
              </a:rPr>
              <a:t>koudeperiodes</a:t>
            </a:r>
            <a:r>
              <a:rPr lang="nl-NL" baseline="0" dirty="0" smtClean="0">
                <a:sym typeface="Wingdings" panose="05000000000000000000" pitchFamily="2" charset="2"/>
              </a:rPr>
              <a:t> fosfaat te kort  paars verkleuring plant, bij warm weer trek dit weer weg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ADFEA-207D-447B-A735-15FA2D23FB83}" type="slidenum">
              <a:rPr lang="en-US" altLang="nl-NL" smtClean="0"/>
              <a:pPr/>
              <a:t>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428590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Lutum</a:t>
            </a:r>
            <a:r>
              <a:rPr lang="nl-NL" dirty="0" smtClean="0">
                <a:sym typeface="Wingdings" pitchFamily="2" charset="2"/>
              </a:rPr>
              <a:t> kleine kleideeltjes</a:t>
            </a:r>
            <a:r>
              <a:rPr lang="nl-NL" baseline="0" dirty="0" smtClean="0">
                <a:sym typeface="Wingdings" pitchFamily="2" charset="2"/>
              </a:rPr>
              <a:t>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ADFEA-207D-447B-A735-15FA2D23FB83}" type="slidenum">
              <a:rPr lang="en-US" altLang="nl-NL" smtClean="0"/>
              <a:pPr/>
              <a:t>10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09433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Vanuit Gemeenschappelijk</a:t>
            </a:r>
            <a:r>
              <a:rPr lang="nl-NL" baseline="0" dirty="0" smtClean="0"/>
              <a:t> Landbouw beleid (GLB) </a:t>
            </a:r>
          </a:p>
          <a:p>
            <a:r>
              <a:rPr lang="nl-NL" b="1" dirty="0" smtClean="0">
                <a:effectLst/>
              </a:rPr>
              <a:t>Nadelen</a:t>
            </a:r>
            <a:r>
              <a:rPr lang="nl-NL" dirty="0" smtClean="0">
                <a:effectLst/>
                <a:sym typeface="Wingdings" panose="05000000000000000000" pitchFamily="2" charset="2"/>
              </a:rPr>
              <a:t> </a:t>
            </a:r>
            <a:r>
              <a:rPr lang="nl-NL" dirty="0" smtClean="0">
                <a:effectLst/>
              </a:rPr>
              <a:t>kans op vermeerdering van aaltjes en schimmels, lastig onderwerken van lang gewas of kans op opslag in volgteelt</a:t>
            </a:r>
            <a:r>
              <a:rPr lang="nl-NL" baseline="0" dirty="0" smtClean="0">
                <a:effectLst/>
              </a:rPr>
              <a:t> </a:t>
            </a:r>
          </a:p>
          <a:p>
            <a:r>
              <a:rPr lang="nl-NL" dirty="0" smtClean="0">
                <a:effectLst/>
              </a:rPr>
              <a:t>v</a:t>
            </a:r>
            <a:r>
              <a:rPr lang="nl-NL" b="1" dirty="0" smtClean="0">
                <a:effectLst/>
              </a:rPr>
              <a:t>oordelen:</a:t>
            </a:r>
          </a:p>
          <a:p>
            <a:r>
              <a:rPr lang="nl-NL" dirty="0" smtClean="0">
                <a:effectLst/>
              </a:rPr>
              <a:t>binding van mineralen (stikstof en kali)</a:t>
            </a:r>
          </a:p>
          <a:p>
            <a:r>
              <a:rPr lang="nl-NL" dirty="0" smtClean="0">
                <a:effectLst/>
              </a:rPr>
              <a:t>organische stof aanvoer (afhankelijk van zaaitijdstip)</a:t>
            </a:r>
          </a:p>
          <a:p>
            <a:r>
              <a:rPr lang="nl-NL" dirty="0" smtClean="0">
                <a:effectLst/>
              </a:rPr>
              <a:t>grondbedekking in de winter (bescherming tegen </a:t>
            </a:r>
            <a:r>
              <a:rPr lang="nl-NL" dirty="0" err="1" smtClean="0">
                <a:effectLst/>
              </a:rPr>
              <a:t>verslemping</a:t>
            </a:r>
            <a:r>
              <a:rPr lang="nl-NL" dirty="0" smtClean="0">
                <a:effectLst/>
              </a:rPr>
              <a:t>, stuiven en erosie)</a:t>
            </a:r>
          </a:p>
          <a:p>
            <a:r>
              <a:rPr lang="nl-NL" dirty="0" smtClean="0">
                <a:effectLst/>
              </a:rPr>
              <a:t>onderdrukking van onkruid (door concurrentie met vanggewas)</a:t>
            </a:r>
          </a:p>
          <a:p>
            <a:r>
              <a:rPr lang="nl-NL" dirty="0" smtClean="0">
                <a:effectLst/>
              </a:rPr>
              <a:t>stimulering bodemleven en betere structuur voor volgteelt (door </a:t>
            </a:r>
            <a:r>
              <a:rPr lang="nl-NL" dirty="0" err="1" smtClean="0">
                <a:effectLst/>
              </a:rPr>
              <a:t>beworteling</a:t>
            </a:r>
            <a:r>
              <a:rPr lang="nl-NL" dirty="0" smtClean="0">
                <a:effectLst/>
              </a:rPr>
              <a:t>)</a:t>
            </a:r>
          </a:p>
          <a:p>
            <a:r>
              <a:rPr lang="nl-NL" dirty="0" smtClean="0">
                <a:effectLst/>
              </a:rPr>
              <a:t>sneller opdrogen in voorjaar (vanggewas onttrekt vocht)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0598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ADFEA-207D-447B-A735-15FA2D23FB83}" type="slidenum">
              <a:rPr lang="en-US" altLang="nl-NL" smtClean="0"/>
              <a:pPr/>
              <a:t>17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461578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25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691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23-5-2017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23-5-2017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3. Bodem, water en bouwplan 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2420888"/>
            <a:ext cx="4175125" cy="554037"/>
          </a:xfrm>
        </p:spPr>
        <p:txBody>
          <a:bodyPr/>
          <a:lstStyle/>
          <a:p>
            <a:pPr eaLnBrk="1" hangingPunct="1"/>
            <a:r>
              <a:rPr lang="nl-NL" altLang="nl-NL" sz="2000" b="0" i="1" dirty="0" smtClean="0"/>
              <a:t>Voedergewassen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5. Zuurgraad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err="1" smtClean="0"/>
              <a:t>pH</a:t>
            </a:r>
            <a:r>
              <a:rPr lang="nl-NL" dirty="0" smtClean="0"/>
              <a:t> van invloed op;</a:t>
            </a:r>
          </a:p>
          <a:p>
            <a:r>
              <a:rPr lang="nl-NL" dirty="0" smtClean="0"/>
              <a:t>Beschikbaarheid nutriënten voor het gewas</a:t>
            </a:r>
          </a:p>
          <a:p>
            <a:r>
              <a:rPr lang="nl-NL" dirty="0" smtClean="0"/>
              <a:t>Biologische activiteiten in de bodem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Lage </a:t>
            </a:r>
            <a:r>
              <a:rPr lang="nl-NL" dirty="0" err="1" smtClean="0"/>
              <a:t>pH</a:t>
            </a:r>
            <a:r>
              <a:rPr lang="nl-NL" dirty="0" smtClean="0">
                <a:sym typeface="Wingdings" pitchFamily="2" charset="2"/>
              </a:rPr>
              <a:t> zure grond kalkarm 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10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688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Bouwplan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Waarom zou je op welke plaats een bepaald gewas verbouwen?</a:t>
            </a:r>
          </a:p>
          <a:p>
            <a:pPr>
              <a:buFontTx/>
              <a:buChar char="-"/>
            </a:pPr>
            <a:r>
              <a:rPr lang="nl-NL" dirty="0" smtClean="0"/>
              <a:t>Hoeveelheid bewerking</a:t>
            </a:r>
          </a:p>
          <a:p>
            <a:pPr>
              <a:buFontTx/>
              <a:buChar char="-"/>
            </a:pPr>
            <a:r>
              <a:rPr lang="nl-NL" dirty="0" smtClean="0"/>
              <a:t>Rantsoen </a:t>
            </a:r>
          </a:p>
          <a:p>
            <a:pPr>
              <a:buFontTx/>
              <a:buChar char="-"/>
            </a:pPr>
            <a:r>
              <a:rPr lang="nl-NL" dirty="0" err="1" smtClean="0"/>
              <a:t>Evt</a:t>
            </a:r>
            <a:r>
              <a:rPr lang="nl-NL" dirty="0" smtClean="0"/>
              <a:t> </a:t>
            </a:r>
            <a:r>
              <a:rPr lang="nl-NL" dirty="0" err="1" smtClean="0"/>
              <a:t>beweidingsruimte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Manier van telen;</a:t>
            </a:r>
          </a:p>
          <a:p>
            <a:pPr>
              <a:buFontTx/>
              <a:buChar char="-"/>
            </a:pPr>
            <a:r>
              <a:rPr lang="nl-NL" dirty="0" err="1" smtClean="0"/>
              <a:t>Continuteelt</a:t>
            </a:r>
            <a:r>
              <a:rPr lang="nl-NL" dirty="0" smtClean="0"/>
              <a:t> </a:t>
            </a:r>
          </a:p>
          <a:p>
            <a:pPr>
              <a:buFontTx/>
              <a:buChar char="-"/>
            </a:pPr>
            <a:r>
              <a:rPr lang="nl-NL" dirty="0" smtClean="0"/>
              <a:t>Wisselbouw</a:t>
            </a:r>
          </a:p>
          <a:p>
            <a:pPr>
              <a:buFontTx/>
              <a:buChar char="-"/>
            </a:pPr>
            <a:r>
              <a:rPr lang="nl-NL" dirty="0" smtClean="0"/>
              <a:t>Vruchtwisseling met akkerbouw- en tuinbouwgewassen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11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5141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Continuteelt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Gem. negatieve invloed op bodemkwaliteit </a:t>
            </a:r>
            <a:r>
              <a:rPr lang="nl-NL" dirty="0" smtClean="0">
                <a:sym typeface="Wingdings" pitchFamily="2" charset="2"/>
              </a:rPr>
              <a:t> oogsten in natte omstandigheden</a:t>
            </a:r>
          </a:p>
          <a:p>
            <a:pPr lvl="1"/>
            <a:r>
              <a:rPr lang="nl-NL" sz="1800" dirty="0" err="1" smtClean="0">
                <a:sym typeface="Wingdings" pitchFamily="2" charset="2"/>
              </a:rPr>
              <a:t>Structuurbeschadeing</a:t>
            </a:r>
            <a:endParaRPr lang="nl-NL" sz="1800" dirty="0" smtClean="0">
              <a:sym typeface="Wingdings" pitchFamily="2" charset="2"/>
            </a:endParaRPr>
          </a:p>
          <a:p>
            <a:pPr lvl="1"/>
            <a:r>
              <a:rPr lang="nl-NL" sz="1800" dirty="0" err="1" smtClean="0">
                <a:sym typeface="Wingdings" pitchFamily="2" charset="2"/>
              </a:rPr>
              <a:t>Bewortelingsdiepte</a:t>
            </a:r>
            <a:r>
              <a:rPr lang="nl-NL" sz="1800" dirty="0" smtClean="0">
                <a:sym typeface="Wingdings" pitchFamily="2" charset="2"/>
              </a:rPr>
              <a:t> en – intensiteit is niet groot</a:t>
            </a:r>
          </a:p>
          <a:p>
            <a:pPr lvl="1"/>
            <a:r>
              <a:rPr lang="nl-NL" sz="1800" dirty="0" smtClean="0">
                <a:sym typeface="Wingdings" pitchFamily="2" charset="2"/>
              </a:rPr>
              <a:t>Inbreng van OS door gewas is beperkt </a:t>
            </a:r>
          </a:p>
          <a:p>
            <a:r>
              <a:rPr lang="nl-NL" sz="2000" dirty="0" smtClean="0"/>
              <a:t>Snellere vermeerdering van onkruiden door verminderde gevoeligheid voor herbiciden. </a:t>
            </a:r>
          </a:p>
          <a:p>
            <a:r>
              <a:rPr lang="nl-NL" sz="2000" dirty="0" smtClean="0"/>
              <a:t>Wel gemakkelijk</a:t>
            </a:r>
            <a:r>
              <a:rPr lang="nl-NL" sz="2000" dirty="0" smtClean="0">
                <a:sym typeface="Wingdings" pitchFamily="2" charset="2"/>
              </a:rPr>
              <a:t> maïs weinig last van bodemgebonden ziekten en plagen</a:t>
            </a:r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12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4074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Wisselbouw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Vaak met maïs en gras. </a:t>
            </a:r>
          </a:p>
          <a:p>
            <a:r>
              <a:rPr lang="nl-NL" dirty="0" smtClean="0"/>
              <a:t>OS op peil houden </a:t>
            </a:r>
          </a:p>
          <a:p>
            <a:r>
              <a:rPr lang="nl-NL" dirty="0" smtClean="0"/>
              <a:t>Maïs profiteert van nalevering stikstof van ondergeploegde zode</a:t>
            </a:r>
          </a:p>
          <a:p>
            <a:r>
              <a:rPr lang="nl-NL" dirty="0" smtClean="0"/>
              <a:t>Niet altijd mogelijk door ligging van grond </a:t>
            </a:r>
          </a:p>
          <a:p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13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2112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Vruchtwisseling met akker- en tuinbouwgewassen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Gunstig voor bodemgezondheid en bodemstructuur</a:t>
            </a:r>
          </a:p>
          <a:p>
            <a:pPr lvl="1"/>
            <a:r>
              <a:rPr lang="nl-NL" sz="2000" dirty="0" smtClean="0"/>
              <a:t>Levert veel OS </a:t>
            </a:r>
          </a:p>
          <a:p>
            <a:pPr lvl="1"/>
            <a:r>
              <a:rPr lang="nl-NL" sz="2000" dirty="0" smtClean="0"/>
              <a:t>Geeft meer intensievere </a:t>
            </a:r>
            <a:r>
              <a:rPr lang="nl-NL" sz="2000" dirty="0" err="1" smtClean="0"/>
              <a:t>beworteling</a:t>
            </a:r>
            <a:r>
              <a:rPr lang="nl-NL" sz="2000" dirty="0" smtClean="0"/>
              <a:t>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14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5143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Vanggewas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78150" y="1340768"/>
            <a:ext cx="6842322" cy="4929411"/>
          </a:xfrm>
        </p:spPr>
        <p:txBody>
          <a:bodyPr/>
          <a:lstStyle/>
          <a:p>
            <a:r>
              <a:rPr lang="nl-NL" dirty="0" smtClean="0"/>
              <a:t>Verplichting na maïsteelt (zand en löss)</a:t>
            </a:r>
          </a:p>
          <a:p>
            <a:pPr marL="0" indent="0">
              <a:buNone/>
            </a:pPr>
            <a:r>
              <a:rPr lang="nl-NL" dirty="0" smtClean="0"/>
              <a:t>    Bij GLB </a:t>
            </a:r>
            <a:endParaRPr lang="nl-NL" dirty="0"/>
          </a:p>
          <a:p>
            <a:r>
              <a:rPr lang="nl-NL" dirty="0" smtClean="0"/>
              <a:t>Niet voor 1 februari vernietigen </a:t>
            </a:r>
          </a:p>
          <a:p>
            <a:endParaRPr lang="nl-NL" dirty="0"/>
          </a:p>
          <a:p>
            <a:r>
              <a:rPr lang="nl-NL" dirty="0" smtClean="0"/>
              <a:t>Uitspoeling van stikstof en erosie voorkomen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55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Lees hoofdstuk 3 </a:t>
            </a:r>
          </a:p>
          <a:p>
            <a:r>
              <a:rPr lang="nl-NL" dirty="0" smtClean="0"/>
              <a:t>Maak de vragen van hoofdstuk 3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16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3260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1EC2169-3454-47F8-A596-3FC1CF67A75E}" type="datetime2">
              <a:rPr lang="nl-NL"/>
              <a:pPr>
                <a:defRPr/>
              </a:pPr>
              <a:t>dinsdag 23 mei 2017</a:t>
            </a:fld>
            <a:endParaRPr lang="nl-NL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124744"/>
            <a:ext cx="5472608" cy="2303462"/>
          </a:xfrm>
        </p:spPr>
        <p:txBody>
          <a:bodyPr/>
          <a:lstStyle/>
          <a:p>
            <a:pPr eaLnBrk="1" hangingPunct="1"/>
            <a:r>
              <a:rPr lang="nl-NL" altLang="nl-NL" sz="4800" b="0" dirty="0" smtClean="0"/>
              <a:t>Grondbewerking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2238"/>
            <a:ext cx="4175125" cy="554037"/>
          </a:xfrm>
        </p:spPr>
        <p:txBody>
          <a:bodyPr/>
          <a:lstStyle/>
          <a:p>
            <a:pPr eaLnBrk="1" hangingPunct="1"/>
            <a:endParaRPr lang="nl-NL" altLang="nl-NL" sz="2000" b="0" i="1" dirty="0" smtClean="0"/>
          </a:p>
        </p:txBody>
      </p:sp>
    </p:spTree>
    <p:extLst>
      <p:ext uri="{BB962C8B-B14F-4D97-AF65-F5344CB8AC3E}">
        <p14:creationId xmlns:p14="http://schemas.microsoft.com/office/powerpoint/2010/main" val="267173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8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Grondbewerking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Nodig voor:</a:t>
            </a:r>
          </a:p>
          <a:p>
            <a:pPr>
              <a:buFontTx/>
              <a:buChar char="-"/>
            </a:pPr>
            <a:r>
              <a:rPr lang="nl-NL" dirty="0" smtClean="0"/>
              <a:t>Ongestoorde groei</a:t>
            </a:r>
            <a:r>
              <a:rPr lang="nl-NL" dirty="0" smtClean="0">
                <a:sym typeface="Wingdings" panose="05000000000000000000" pitchFamily="2" charset="2"/>
              </a:rPr>
              <a:t> snelle en intensieve doorworteling van bodem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Bodemstructuur behouden</a:t>
            </a:r>
          </a:p>
          <a:p>
            <a:pPr>
              <a:buFontTx/>
              <a:buChar char="-"/>
            </a:pPr>
            <a:r>
              <a:rPr lang="nl-NL" dirty="0" smtClean="0"/>
              <a:t>Hoofdgrondbewerking</a:t>
            </a:r>
          </a:p>
          <a:p>
            <a:pPr>
              <a:buFontTx/>
              <a:buChar char="-"/>
            </a:pPr>
            <a:r>
              <a:rPr lang="nl-NL" dirty="0" smtClean="0"/>
              <a:t>Zaaibedbereiding </a:t>
            </a:r>
          </a:p>
          <a:p>
            <a:pPr>
              <a:buFontTx/>
              <a:buChar char="-"/>
            </a:pPr>
            <a:r>
              <a:rPr lang="nl-NL" dirty="0" smtClean="0"/>
              <a:t>Stoppelbewerking </a:t>
            </a:r>
          </a:p>
          <a:p>
            <a:pPr>
              <a:buFontTx/>
              <a:buChar char="-"/>
            </a:pPr>
            <a:r>
              <a:rPr lang="nl-NL" dirty="0" smtClean="0"/>
              <a:t>Corrigerende grondbewerkingen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19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88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Bodem vormt basis voor goede nutriënten- en vocht voorziening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Wanneer is bodem geschikt: </a:t>
            </a:r>
          </a:p>
          <a:p>
            <a:r>
              <a:rPr lang="nl-NL" dirty="0" smtClean="0"/>
              <a:t>1. Ontwatering en vochtvoorziening </a:t>
            </a:r>
          </a:p>
          <a:p>
            <a:r>
              <a:rPr lang="nl-NL" dirty="0" smtClean="0"/>
              <a:t>2. Structuur </a:t>
            </a:r>
          </a:p>
          <a:p>
            <a:r>
              <a:rPr lang="nl-NL" dirty="0" smtClean="0"/>
              <a:t>3. Temperatuur </a:t>
            </a:r>
          </a:p>
          <a:p>
            <a:r>
              <a:rPr lang="nl-NL" dirty="0" smtClean="0"/>
              <a:t>4. Bodemkwaliteit en organische stof </a:t>
            </a:r>
          </a:p>
          <a:p>
            <a:r>
              <a:rPr lang="nl-NL" dirty="0" smtClean="0"/>
              <a:t>5. Zuurgraad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31464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Hoofdgrondbewerking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Onderwerken gewasresten en onkruiden</a:t>
            </a:r>
          </a:p>
          <a:p>
            <a:r>
              <a:rPr lang="nl-NL" dirty="0" smtClean="0"/>
              <a:t>Verbetering van afvoer en berging neerslag</a:t>
            </a:r>
          </a:p>
          <a:p>
            <a:r>
              <a:rPr lang="nl-NL" dirty="0" smtClean="0"/>
              <a:t>Wegnemen van opp. verdichtingen tijdens oogst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Zandgrond </a:t>
            </a:r>
            <a:r>
              <a:rPr lang="nl-NL" dirty="0" smtClean="0">
                <a:sym typeface="Wingdings" panose="05000000000000000000" pitchFamily="2" charset="2"/>
              </a:rPr>
              <a:t> voorjaar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Kleigrond  najaar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Diepere bewerking (&gt; 25cm) kan zorgen voor schrale grond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20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093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Kerende bewerking </a:t>
            </a:r>
          </a:p>
          <a:p>
            <a:pPr>
              <a:buFontTx/>
              <a:buChar char="-"/>
            </a:pPr>
            <a:r>
              <a:rPr lang="nl-NL" dirty="0" smtClean="0"/>
              <a:t>Ploeg /spitten</a:t>
            </a:r>
          </a:p>
          <a:p>
            <a:pPr>
              <a:buFontTx/>
              <a:buChar char="-"/>
            </a:pPr>
            <a:r>
              <a:rPr lang="nl-NL" dirty="0" smtClean="0"/>
              <a:t>Gewas en onkruidresten worden weggewerkt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Mengende bewerking </a:t>
            </a:r>
          </a:p>
          <a:p>
            <a:pPr>
              <a:buFontTx/>
              <a:buChar char="-"/>
            </a:pPr>
            <a:r>
              <a:rPr lang="nl-NL" dirty="0" smtClean="0"/>
              <a:t>Cultivator </a:t>
            </a:r>
          </a:p>
          <a:p>
            <a:pPr>
              <a:buFontTx/>
              <a:buChar char="-"/>
            </a:pPr>
            <a:r>
              <a:rPr lang="nl-NL" dirty="0" smtClean="0"/>
              <a:t>Verdichtingen bouwvoor losmaken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Cultivator en spitmachine</a:t>
            </a:r>
            <a:r>
              <a:rPr lang="nl-NL" dirty="0" smtClean="0">
                <a:sym typeface="Wingdings" panose="05000000000000000000" pitchFamily="2" charset="2"/>
              </a:rPr>
              <a:t> gewasresten minder weggewerkt en onkruiddruk is hoger 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21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763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Zaaibereiding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Belangrijk </a:t>
            </a:r>
          </a:p>
          <a:p>
            <a:pPr>
              <a:buFontTx/>
              <a:buChar char="-"/>
            </a:pPr>
            <a:r>
              <a:rPr lang="nl-NL" dirty="0" smtClean="0"/>
              <a:t>Grond tot op zaaidiepte los</a:t>
            </a:r>
          </a:p>
          <a:p>
            <a:pPr>
              <a:buFontTx/>
              <a:buChar char="-"/>
            </a:pPr>
            <a:r>
              <a:rPr lang="nl-NL" dirty="0" smtClean="0"/>
              <a:t>Vlakke ligging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wil je bereiken </a:t>
            </a:r>
          </a:p>
          <a:p>
            <a:pPr>
              <a:buFontTx/>
              <a:buChar char="-"/>
            </a:pPr>
            <a:r>
              <a:rPr lang="nl-NL" dirty="0" smtClean="0"/>
              <a:t>Losse boven grond</a:t>
            </a:r>
          </a:p>
          <a:p>
            <a:pPr>
              <a:buFontTx/>
              <a:buChar char="-"/>
            </a:pPr>
            <a:r>
              <a:rPr lang="nl-NL" dirty="0" smtClean="0"/>
              <a:t>Snelle opwarming grond </a:t>
            </a:r>
          </a:p>
          <a:p>
            <a:pPr>
              <a:buFontTx/>
              <a:buChar char="-"/>
            </a:pPr>
            <a:r>
              <a:rPr lang="nl-NL" dirty="0" smtClean="0"/>
              <a:t>Minder vervuiling door oogst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22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5242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Stoppelbewerking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Waarom belangrijk</a:t>
            </a:r>
          </a:p>
          <a:p>
            <a:pPr>
              <a:buFontTx/>
              <a:buChar char="-"/>
            </a:pPr>
            <a:r>
              <a:rPr lang="nl-NL" dirty="0" smtClean="0"/>
              <a:t>Oppervlakte verdichtingen tegengaan</a:t>
            </a:r>
          </a:p>
          <a:p>
            <a:pPr>
              <a:buFontTx/>
              <a:buChar char="-"/>
            </a:pPr>
            <a:r>
              <a:rPr lang="nl-NL" dirty="0" smtClean="0"/>
              <a:t>Afvoer overtollige neerslag </a:t>
            </a:r>
          </a:p>
          <a:p>
            <a:pPr>
              <a:buFontTx/>
              <a:buChar char="-"/>
            </a:pPr>
            <a:r>
              <a:rPr lang="nl-NL" dirty="0" smtClean="0"/>
              <a:t>Bestrijden van overblijvend onkruid</a:t>
            </a:r>
          </a:p>
          <a:p>
            <a:pPr>
              <a:buFontTx/>
              <a:buChar char="-"/>
            </a:pPr>
            <a:r>
              <a:rPr lang="nl-NL" dirty="0" smtClean="0"/>
              <a:t>Vertering van stoppelresten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Zaaibed klaarleggen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364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Corrigerende grondbewerkingen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Wanneer nodig?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Bewerkingen doen onder droge omstandigheden </a:t>
            </a:r>
          </a:p>
          <a:p>
            <a:pPr>
              <a:buFontTx/>
              <a:buChar char="-"/>
            </a:pPr>
            <a:r>
              <a:rPr lang="nl-NL" dirty="0" smtClean="0"/>
              <a:t>Vaak na maïsoogst </a:t>
            </a:r>
          </a:p>
          <a:p>
            <a:pPr>
              <a:buFontTx/>
              <a:buChar char="-"/>
            </a:pPr>
            <a:r>
              <a:rPr lang="nl-NL" dirty="0" smtClean="0"/>
              <a:t>Niet dieper dan de verdichting is </a:t>
            </a:r>
          </a:p>
          <a:p>
            <a:pPr>
              <a:buFontTx/>
              <a:buChar char="-"/>
            </a:pPr>
            <a:r>
              <a:rPr lang="nl-NL" dirty="0" smtClean="0"/>
              <a:t>Geen schrale grond naar boven halen 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 verdichting voorkomen?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Ook neerslag heeft invloed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err="1" smtClean="0">
                <a:sym typeface="Wingdings" panose="05000000000000000000" pitchFamily="2" charset="2"/>
              </a:rPr>
              <a:t>kiemfase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0123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de vragen </a:t>
            </a:r>
            <a:r>
              <a:rPr lang="nl-NL" smtClean="0"/>
              <a:t>van hoofdstuk 4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8534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12776"/>
            <a:ext cx="7692776" cy="4607582"/>
          </a:xfrm>
        </p:spPr>
      </p:pic>
    </p:spTree>
    <p:extLst>
      <p:ext uri="{BB962C8B-B14F-4D97-AF65-F5344CB8AC3E}">
        <p14:creationId xmlns:p14="http://schemas.microsoft.com/office/powerpoint/2010/main" val="34553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Ontwatering en vochtvoorziening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Goede ontwatering betekend: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Voorjaar </a:t>
            </a:r>
          </a:p>
          <a:p>
            <a:r>
              <a:rPr lang="nl-NL" dirty="0" smtClean="0"/>
              <a:t>Grond tijdig bewerken </a:t>
            </a:r>
          </a:p>
          <a:p>
            <a:r>
              <a:rPr lang="nl-NL" dirty="0" smtClean="0"/>
              <a:t>Snelle opwarming bodem </a:t>
            </a:r>
          </a:p>
          <a:p>
            <a:r>
              <a:rPr lang="nl-NL" dirty="0" smtClean="0"/>
              <a:t>Voldoende lucht voor wortelgroei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Najaar </a:t>
            </a:r>
          </a:p>
          <a:p>
            <a:r>
              <a:rPr lang="nl-NL" dirty="0" smtClean="0"/>
              <a:t>Oogsten zonder structuurschade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21518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Grondwaterstand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484784"/>
            <a:ext cx="7488832" cy="454454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/>
              <a:t>Goede ontwatering = </a:t>
            </a:r>
          </a:p>
          <a:p>
            <a:pPr>
              <a:buNone/>
            </a:pPr>
            <a:r>
              <a:rPr lang="nl-NL" dirty="0" smtClean="0"/>
              <a:t>Gem. grondwaterstand nooit hoger dan 40 cm in winter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err="1" smtClean="0"/>
              <a:t>Beworteling</a:t>
            </a:r>
            <a:r>
              <a:rPr lang="nl-NL" dirty="0" smtClean="0"/>
              <a:t> in contact met grondwater</a:t>
            </a:r>
            <a:r>
              <a:rPr lang="nl-NL" dirty="0" smtClean="0">
                <a:sym typeface="Wingdings" pitchFamily="2" charset="2"/>
              </a:rPr>
              <a:t> capillaire werking </a:t>
            </a: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Optimaal bij grondwaterstand tussen 40 en 150 cm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Beschikbaar vocht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Vochtlevering grondwater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Neerslaghoeveelheid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Opslagcapaciteit van bodem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56033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Structuur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691680" y="1340768"/>
            <a:ext cx="6549852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dirty="0" smtClean="0"/>
              <a:t>Ruimtelijke ordening </a:t>
            </a:r>
            <a:r>
              <a:rPr lang="nl-NL" dirty="0" smtClean="0">
                <a:sym typeface="Wingdings" pitchFamily="2" charset="2"/>
              </a:rPr>
              <a:t> groot belang voor transport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Water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Lucht </a:t>
            </a:r>
          </a:p>
          <a:p>
            <a:pPr>
              <a:buFontTx/>
              <a:buChar char="-"/>
            </a:pPr>
            <a:r>
              <a:rPr lang="nl-NL" dirty="0" err="1" smtClean="0">
                <a:sym typeface="Wingdings" pitchFamily="2" charset="2"/>
              </a:rPr>
              <a:t>Beworteling</a:t>
            </a:r>
            <a:r>
              <a:rPr lang="nl-NL" dirty="0" smtClean="0">
                <a:sym typeface="Wingdings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Stabiliteit 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itchFamily="2" charset="2"/>
              </a:rPr>
              <a:t>Stevigheid 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Kruimelstructuur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Door storende lagen  </a:t>
            </a:r>
            <a:r>
              <a:rPr lang="nl-NL" dirty="0" err="1" smtClean="0">
                <a:sym typeface="Wingdings" pitchFamily="2" charset="2"/>
              </a:rPr>
              <a:t>bewortelingsdiepte</a:t>
            </a:r>
            <a:r>
              <a:rPr lang="nl-NL" dirty="0" smtClean="0">
                <a:sym typeface="Wingdings" pitchFamily="2" charset="2"/>
              </a:rPr>
              <a:t> 25 cm 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Zoveel mogelijk proberen te voorkomen.</a:t>
            </a:r>
          </a:p>
          <a:p>
            <a:pPr>
              <a:buNone/>
            </a:pPr>
            <a:endParaRPr lang="nl-NL" dirty="0" smtClean="0">
              <a:sym typeface="Wingdings" pitchFamily="2" charset="2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1015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Temperatuur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196752"/>
            <a:ext cx="7211144" cy="4929411"/>
          </a:xfrm>
        </p:spPr>
        <p:txBody>
          <a:bodyPr/>
          <a:lstStyle/>
          <a:p>
            <a:r>
              <a:rPr lang="nl-NL" dirty="0" smtClean="0"/>
              <a:t>Belangrijk voor ontwikkeling van de plant. </a:t>
            </a:r>
          </a:p>
          <a:p>
            <a:endParaRPr lang="nl-NL" dirty="0" smtClean="0"/>
          </a:p>
          <a:p>
            <a:r>
              <a:rPr lang="nl-NL" dirty="0" smtClean="0"/>
              <a:t>Natte gronden met vaste structuur droge langzamer dan droge grond met losse structuur. </a:t>
            </a:r>
          </a:p>
          <a:p>
            <a:endParaRPr lang="nl-NL" dirty="0" smtClean="0"/>
          </a:p>
          <a:p>
            <a:r>
              <a:rPr lang="nl-NL" dirty="0" smtClean="0"/>
              <a:t>Laag poriënvolume en hoog vochtgehalte</a:t>
            </a:r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2730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Bodemkwaliteit en organische stof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16113"/>
            <a:ext cx="8075240" cy="41132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Organische stof bepaalt grotendeels de bodemkwaliteit </a:t>
            </a:r>
          </a:p>
          <a:p>
            <a:pPr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Levering van nutriënten </a:t>
            </a: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Vochthoudend vermogen</a:t>
            </a:r>
          </a:p>
          <a:p>
            <a:pPr>
              <a:buFontTx/>
              <a:buChar char="-"/>
            </a:pPr>
            <a:r>
              <a:rPr lang="nl-NL" dirty="0" smtClean="0"/>
              <a:t>Vermogen van de grond om nutriënten vast te houden</a:t>
            </a:r>
          </a:p>
          <a:p>
            <a:pPr>
              <a:buFontTx/>
              <a:buChar char="-"/>
            </a:pPr>
            <a:r>
              <a:rPr lang="nl-NL" dirty="0" smtClean="0"/>
              <a:t>Bodemleven en ziektewerend vermogen</a:t>
            </a:r>
          </a:p>
          <a:p>
            <a:pPr>
              <a:buFontTx/>
              <a:buChar char="-"/>
            </a:pPr>
            <a:r>
              <a:rPr lang="nl-NL" dirty="0" smtClean="0"/>
              <a:t>Structuur, </a:t>
            </a:r>
            <a:r>
              <a:rPr lang="nl-NL" dirty="0" err="1" smtClean="0"/>
              <a:t>verkuimelbaarheid</a:t>
            </a:r>
            <a:r>
              <a:rPr lang="nl-NL" dirty="0" smtClean="0"/>
              <a:t> en slempgevoeligheid</a:t>
            </a:r>
          </a:p>
          <a:p>
            <a:pPr>
              <a:buFontTx/>
              <a:buChar char="-"/>
            </a:pPr>
            <a:r>
              <a:rPr lang="nl-NL" dirty="0" smtClean="0"/>
              <a:t>Uitspoeling van stikstof</a:t>
            </a:r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8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0127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Bodemkwaliteit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Niet alleen OS!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Ook via chemische, fysische en biologische indicatoren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Bijv. profielkuil (</a:t>
            </a:r>
            <a:r>
              <a:rPr lang="nl-NL" dirty="0" err="1" smtClean="0"/>
              <a:t>beworteling</a:t>
            </a:r>
            <a:r>
              <a:rPr lang="nl-NL" dirty="0" smtClean="0"/>
              <a:t>, bodemleven)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9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6608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847</Words>
  <Application>Microsoft Office PowerPoint</Application>
  <PresentationFormat>Diavoorstelling (4:3)</PresentationFormat>
  <Paragraphs>217</Paragraphs>
  <Slides>25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Kantoorthema</vt:lpstr>
      <vt:lpstr>PowerPoint-presentatie</vt:lpstr>
      <vt:lpstr>PowerPoint-presentatie</vt:lpstr>
      <vt:lpstr>PowerPoint-presentatie</vt:lpstr>
      <vt:lpstr>1. Ontwatering en vochtvoorziening </vt:lpstr>
      <vt:lpstr>Grondwaterstand</vt:lpstr>
      <vt:lpstr>2. Structuur </vt:lpstr>
      <vt:lpstr>3. Temperatuur </vt:lpstr>
      <vt:lpstr>4. Bodemkwaliteit en organische stof </vt:lpstr>
      <vt:lpstr>Bodemkwaliteit</vt:lpstr>
      <vt:lpstr>5. Zuurgraad </vt:lpstr>
      <vt:lpstr>Bouwplan</vt:lpstr>
      <vt:lpstr>Continuteelt </vt:lpstr>
      <vt:lpstr>Wisselbouw </vt:lpstr>
      <vt:lpstr>Vruchtwisseling met akker- en tuinbouwgewassen</vt:lpstr>
      <vt:lpstr>Vanggewas </vt:lpstr>
      <vt:lpstr>PowerPoint-presentatie</vt:lpstr>
      <vt:lpstr>Grondbewerking </vt:lpstr>
      <vt:lpstr>PowerPoint-presentatie</vt:lpstr>
      <vt:lpstr>Grondbewerking</vt:lpstr>
      <vt:lpstr>Hoofdgrondbewerking</vt:lpstr>
      <vt:lpstr>PowerPoint-presentatie</vt:lpstr>
      <vt:lpstr>Zaaibereiding </vt:lpstr>
      <vt:lpstr>Stoppelbewerking </vt:lpstr>
      <vt:lpstr>Corrigerende grondbewerkingen 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17</cp:revision>
  <dcterms:created xsi:type="dcterms:W3CDTF">2013-11-15T15:05:42Z</dcterms:created>
  <dcterms:modified xsi:type="dcterms:W3CDTF">2017-05-24T13:56:38Z</dcterms:modified>
</cp:coreProperties>
</file>